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7" r:id="rId2"/>
    <p:sldId id="270" r:id="rId3"/>
    <p:sldId id="278" r:id="rId4"/>
    <p:sldId id="314" r:id="rId5"/>
    <p:sldId id="300" r:id="rId6"/>
    <p:sldId id="318" r:id="rId7"/>
    <p:sldId id="319" r:id="rId8"/>
    <p:sldId id="311" r:id="rId9"/>
    <p:sldId id="323" r:id="rId10"/>
    <p:sldId id="325" r:id="rId11"/>
    <p:sldId id="321" r:id="rId12"/>
    <p:sldId id="322" r:id="rId13"/>
    <p:sldId id="312" r:id="rId14"/>
    <p:sldId id="304" r:id="rId15"/>
    <p:sldId id="316" r:id="rId16"/>
    <p:sldId id="320" r:id="rId17"/>
    <p:sldId id="309" r:id="rId18"/>
    <p:sldId id="324" r:id="rId19"/>
    <p:sldId id="269" r:id="rId20"/>
    <p:sldId id="264" r:id="rId21"/>
    <p:sldId id="310" r:id="rId22"/>
  </p:sldIdLst>
  <p:sldSz cx="12192000" cy="6858000"/>
  <p:notesSz cx="6858000" cy="9144000"/>
  <p:embeddedFontLst>
    <p:embeddedFont>
      <p:font typeface="아리따-돋움(TTF)-SemiBold" panose="02020603020101020101" pitchFamily="18" charset="-127"/>
      <p:regular r:id="rId24"/>
    </p:embeddedFont>
    <p:embeddedFont>
      <p:font typeface="-윤고딕350" panose="02030504000101010101" pitchFamily="18" charset="-127"/>
      <p:regular r:id="rId25"/>
    </p:embeddedFont>
    <p:embeddedFont>
      <p:font typeface="tvN 즐거운이야기 Bold" panose="02020603020101020101" pitchFamily="18" charset="-127"/>
      <p:regular r:id="rId26"/>
    </p:embeddedFont>
    <p:embeddedFont>
      <p:font typeface="-윤고딕320" panose="0203050400010101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아리따-돋움(TTF)-Medium" panose="02020603020101020101" pitchFamily="18" charset="-127"/>
      <p:regular r:id="rId30"/>
    </p:embeddedFont>
    <p:embeddedFont>
      <p:font typeface="-윤고딕340" panose="02030504000101010101" pitchFamily="18" charset="-127"/>
      <p:regular r:id="rId31"/>
    </p:embeddedFont>
    <p:embeddedFont>
      <p:font typeface="a장미다방" panose="02020600000000000000" pitchFamily="18" charset="-127"/>
      <p:regular r:id="rId32"/>
    </p:embeddedFont>
    <p:embeddedFont>
      <p:font typeface="-윤고딕330" panose="02030504000101010101" pitchFamily="18" charset="-127"/>
      <p:regular r:id="rId33"/>
    </p:embeddedFont>
    <p:embeddedFont>
      <p:font typeface="아리따-돋움(TTF)-Light" panose="02020603020101020101" pitchFamily="18" charset="-127"/>
      <p:regular r:id="rId34"/>
    </p:embeddedFont>
    <p:embeddedFont>
      <p:font typeface="-윤고딕310" panose="0203050400010101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5B"/>
    <a:srgbClr val="FFFAEB"/>
    <a:srgbClr val="FFDE67"/>
    <a:srgbClr val="FFD743"/>
    <a:srgbClr val="FFD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742E4-3628-4946-870D-C7A092D7318A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E394B-5C68-4B0C-9A8B-2AE3CAADD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0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7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11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7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3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2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2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99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74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9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538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EA01C-C63A-485C-BE38-1EDD50793BC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AD2CA-5D1D-4261-BE50-C4FABD10F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10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icemart.co.kr/main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e39ea-83QAhVIjLwKHbwYDFcQjRwIBw&amp;url=http://blog.daum.net/_blog/BlogTypeView.do?blogid=0FtVD&amp;articleno=7075059&amp;_bloghome_menu=recenttext&amp;psig=AFQjCNGf2_y_kTERU07LidvGtvcJTd0yUQ&amp;ust=148050868019772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5B">
            <a:alpha val="9764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01565" y="3195835"/>
            <a:ext cx="498886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종합설계프로젝트 중간 발</a:t>
            </a:r>
            <a:r>
              <a:rPr lang="ko-KR" altLang="en-US" sz="4400" b="1" dirty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표</a:t>
            </a:r>
            <a:r>
              <a:rPr lang="ko-KR" altLang="en-US" sz="44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PPT</a:t>
            </a:r>
            <a:endParaRPr lang="en-US" altLang="ko-KR" sz="4400" b="1" dirty="0">
              <a:ln>
                <a:solidFill>
                  <a:schemeClr val="bg1">
                    <a:alpha val="13000"/>
                  </a:schemeClr>
                </a:solidFill>
              </a:ln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pPr algn="ctr"/>
            <a:r>
              <a:rPr lang="en-US" altLang="ko-KR" sz="32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- </a:t>
            </a:r>
            <a:r>
              <a:rPr lang="ko-KR" altLang="en-US" sz="3200" b="1" dirty="0" err="1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시즈닝</a:t>
            </a:r>
            <a:r>
              <a:rPr lang="en-US" altLang="ko-KR" sz="32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(Seasoning)</a:t>
            </a:r>
            <a:r>
              <a:rPr lang="ko-KR" altLang="en-US" sz="32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보틀 </a:t>
            </a:r>
            <a:r>
              <a:rPr lang="en-US" altLang="ko-KR" sz="32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&amp;</a:t>
            </a:r>
            <a:r>
              <a:rPr lang="ko-KR" altLang="en-US" sz="32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바 </a:t>
            </a:r>
            <a:r>
              <a:rPr lang="en-US" altLang="ko-KR" sz="32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-</a:t>
            </a:r>
            <a:endParaRPr lang="en-US" altLang="ko-KR" b="1" dirty="0">
              <a:ln>
                <a:solidFill>
                  <a:schemeClr val="bg1">
                    <a:alpha val="13000"/>
                  </a:schemeClr>
                </a:solidFill>
              </a:ln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03555" y="5546954"/>
            <a:ext cx="3139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IT</a:t>
            </a:r>
            <a:r>
              <a:rPr lang="ko-KR" altLang="en-US" sz="24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응용시스템공학과 </a:t>
            </a:r>
            <a:r>
              <a:rPr lang="en-US" altLang="ko-KR" sz="24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1604011 </a:t>
            </a:r>
            <a:r>
              <a:rPr lang="ko-KR" altLang="en-US" sz="24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박 연주</a:t>
            </a:r>
            <a:endParaRPr lang="en-US" altLang="ko-KR" sz="2400" b="1" dirty="0" smtClean="0">
              <a:ln>
                <a:solidFill>
                  <a:schemeClr val="bg1">
                    <a:alpha val="13000"/>
                  </a:schemeClr>
                </a:solidFill>
              </a:ln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IT</a:t>
            </a:r>
            <a:r>
              <a:rPr lang="ko-KR" altLang="en-US" sz="24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응용시스템공학과 </a:t>
            </a:r>
            <a:r>
              <a:rPr lang="en-US" altLang="ko-KR" sz="24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1694021 </a:t>
            </a:r>
            <a:r>
              <a:rPr lang="ko-KR" altLang="en-US" sz="2400" b="1" dirty="0" smtClean="0">
                <a:ln>
                  <a:solidFill>
                    <a:schemeClr val="bg1">
                      <a:alpha val="13000"/>
                    </a:schemeClr>
                  </a:solidFill>
                </a:ln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송 민주</a:t>
            </a:r>
            <a:endParaRPr lang="en-US" altLang="ko-KR" sz="1100" b="1" dirty="0">
              <a:ln>
                <a:solidFill>
                  <a:schemeClr val="bg1">
                    <a:alpha val="13000"/>
                  </a:schemeClr>
                </a:solidFill>
              </a:ln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54" y="1506037"/>
            <a:ext cx="1338118" cy="13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8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60" y="1091907"/>
            <a:ext cx="41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(3)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구상 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&amp;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구현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– </a:t>
            </a:r>
            <a:r>
              <a:rPr lang="ko-KR" altLang="en-US" b="1" spc="3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아두이노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t="27031" r="9940"/>
          <a:stretch/>
        </p:blipFill>
        <p:spPr>
          <a:xfrm>
            <a:off x="989214" y="2131261"/>
            <a:ext cx="4995531" cy="35297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1019" t="9382" r="20371" b="7902"/>
          <a:stretch/>
        </p:blipFill>
        <p:spPr>
          <a:xfrm>
            <a:off x="7115464" y="1826014"/>
            <a:ext cx="3911562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61" y="1091907"/>
            <a:ext cx="386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(3)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구상 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&amp;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구현 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b="1" spc="3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어플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구상도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72" y="1650081"/>
            <a:ext cx="7765686" cy="46158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39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61" y="1091907"/>
            <a:ext cx="516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(3)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구상 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&amp;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구현 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어플리케이션 실제 구현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85" y="1819280"/>
            <a:ext cx="4088698" cy="44466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82" y="1819279"/>
            <a:ext cx="4372388" cy="44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2838" y="1011342"/>
            <a:ext cx="34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(4)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주요 사용 자원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하드웨어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5804231"/>
            <a:ext cx="12192000" cy="911312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아두이</a:t>
            </a:r>
            <a:r>
              <a:rPr lang="ko-KR" altLang="en-US" sz="2400" b="1" dirty="0" err="1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노</a:t>
            </a:r>
            <a:r>
              <a:rPr lang="ko-KR" altLang="en-US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위주 여러 센서들</a:t>
            </a:r>
            <a:endParaRPr lang="ko-KR" altLang="en-US" sz="2400" b="1" dirty="0">
              <a:ln>
                <a:solidFill>
                  <a:schemeClr val="bg1">
                    <a:alpha val="900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73" y="1760659"/>
            <a:ext cx="3489025" cy="2616769"/>
          </a:xfrm>
          <a:prstGeom prst="rect">
            <a:avLst/>
          </a:prstGeom>
        </p:spPr>
      </p:pic>
      <p:sp>
        <p:nvSpPr>
          <p:cNvPr id="14" name="모서리가 둥근 사각형 설명선 13"/>
          <p:cNvSpPr/>
          <p:nvPr/>
        </p:nvSpPr>
        <p:spPr>
          <a:xfrm rot="10800000" flipH="1">
            <a:off x="6763628" y="4377428"/>
            <a:ext cx="3464713" cy="1085107"/>
          </a:xfrm>
          <a:prstGeom prst="wedgeRoundRectCallout">
            <a:avLst>
              <a:gd name="adj1" fmla="val -3282"/>
              <a:gd name="adj2" fmla="val 31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12763" y="4430617"/>
            <a:ext cx="336644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무게 </a:t>
            </a:r>
            <a:r>
              <a:rPr lang="ko-KR" altLang="en-US" b="1" kern="0" dirty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센서 </a:t>
            </a:r>
            <a:r>
              <a:rPr lang="ko-KR" altLang="en-US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모듈</a:t>
            </a: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(</a:t>
            </a:r>
            <a:r>
              <a:rPr lang="en-US" altLang="ko-KR" sz="1400" b="1" kern="0" dirty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Weight Sensor </a:t>
            </a: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Module)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[SEN0160</a:t>
            </a:r>
            <a:r>
              <a:rPr lang="en-US" altLang="ko-KR" b="1" kern="0" dirty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]</a:t>
            </a:r>
            <a:endParaRPr lang="en-US" altLang="ko-KR" kern="0" dirty="0">
              <a:ln>
                <a:solidFill>
                  <a:schemeClr val="tx1">
                    <a:alpha val="7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60" y="1760659"/>
            <a:ext cx="3179252" cy="2384439"/>
          </a:xfrm>
          <a:prstGeom prst="rect">
            <a:avLst/>
          </a:prstGeom>
        </p:spPr>
      </p:pic>
      <p:sp>
        <p:nvSpPr>
          <p:cNvPr id="20" name="모서리가 둥근 사각형 설명선 19"/>
          <p:cNvSpPr/>
          <p:nvPr/>
        </p:nvSpPr>
        <p:spPr>
          <a:xfrm rot="10800000" flipH="1">
            <a:off x="2209954" y="4377428"/>
            <a:ext cx="3464713" cy="1085107"/>
          </a:xfrm>
          <a:prstGeom prst="wedgeRoundRectCallout">
            <a:avLst>
              <a:gd name="adj1" fmla="val -3282"/>
              <a:gd name="adj2" fmla="val 31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632535" y="4430617"/>
            <a:ext cx="262890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b="1" kern="0" dirty="0" err="1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아두이노</a:t>
            </a: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(</a:t>
            </a:r>
            <a:r>
              <a:rPr lang="en-US" altLang="ko-KR" sz="1400" b="1" kern="0" dirty="0" err="1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Arduino</a:t>
            </a: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)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[MKR 1010] </a:t>
            </a: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- </a:t>
            </a:r>
            <a:r>
              <a:rPr lang="ko-KR" altLang="en-US" sz="1400" b="1" kern="0" dirty="0" err="1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와이파이</a:t>
            </a:r>
            <a:endParaRPr lang="en-US" altLang="ko-KR" sz="1400" kern="0" dirty="0">
              <a:ln>
                <a:solidFill>
                  <a:schemeClr val="tx1">
                    <a:alpha val="7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61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5804231"/>
            <a:ext cx="12192000" cy="911312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아두이</a:t>
            </a:r>
            <a:r>
              <a:rPr lang="ko-KR" altLang="en-US" sz="2400" b="1" dirty="0" err="1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노</a:t>
            </a:r>
            <a:r>
              <a:rPr lang="ko-KR" altLang="en-US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위주 여러 센서들</a:t>
            </a:r>
            <a:endParaRPr lang="ko-KR" altLang="en-US" sz="2400" b="1" dirty="0">
              <a:ln>
                <a:solidFill>
                  <a:schemeClr val="bg1">
                    <a:alpha val="900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02" y="1724548"/>
            <a:ext cx="3314683" cy="2486012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 rot="10800000" flipH="1">
            <a:off x="2186902" y="4377428"/>
            <a:ext cx="3464713" cy="1085107"/>
          </a:xfrm>
          <a:prstGeom prst="wedgeRoundRectCallout">
            <a:avLst>
              <a:gd name="adj1" fmla="val -3282"/>
              <a:gd name="adj2" fmla="val 31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236037" y="4430617"/>
            <a:ext cx="336644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조</a:t>
            </a:r>
            <a:r>
              <a:rPr lang="ko-KR" altLang="en-US" b="1" kern="0" dirty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도</a:t>
            </a:r>
            <a:r>
              <a:rPr lang="ko-KR" altLang="en-US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ko-KR" altLang="en-US" b="1" kern="0" dirty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센서 </a:t>
            </a:r>
            <a:r>
              <a:rPr lang="ko-KR" altLang="en-US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모듈</a:t>
            </a: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(Light </a:t>
            </a:r>
            <a:r>
              <a:rPr lang="en-US" altLang="ko-KR" sz="1400" b="1" kern="0" dirty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Sensor </a:t>
            </a: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Module)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[SEN030101]</a:t>
            </a:r>
            <a:endParaRPr lang="en-US" altLang="ko-KR" kern="0" dirty="0">
              <a:ln>
                <a:solidFill>
                  <a:schemeClr val="tx1">
                    <a:alpha val="7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 rot="10800000" flipH="1">
            <a:off x="6763628" y="4377428"/>
            <a:ext cx="3464713" cy="1085107"/>
          </a:xfrm>
          <a:prstGeom prst="wedgeRoundRectCallout">
            <a:avLst>
              <a:gd name="adj1" fmla="val -3282"/>
              <a:gd name="adj2" fmla="val 31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728091" y="4430617"/>
            <a:ext cx="353578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적외</a:t>
            </a:r>
            <a:r>
              <a:rPr lang="ko-KR" altLang="en-US" b="1" kern="0" dirty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선</a:t>
            </a:r>
            <a:r>
              <a:rPr lang="ko-KR" altLang="en-US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ko-KR" altLang="en-US" b="1" kern="0" dirty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센서 </a:t>
            </a:r>
            <a:r>
              <a:rPr lang="ko-KR" altLang="en-US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모듈</a:t>
            </a:r>
            <a:endParaRPr lang="en-US" altLang="ko-KR" b="1" kern="0" dirty="0" smtClean="0">
              <a:ln>
                <a:solidFill>
                  <a:schemeClr val="tx1">
                    <a:alpha val="7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(Infrared ray Sensor Module)</a:t>
            </a:r>
            <a:r>
              <a:rPr lang="en-US" altLang="ko-KR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[SZH-CH027]</a:t>
            </a:r>
            <a:endParaRPr lang="en-US" altLang="ko-KR" kern="0" dirty="0">
              <a:ln>
                <a:solidFill>
                  <a:schemeClr val="tx1">
                    <a:alpha val="7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6" b="15299"/>
          <a:stretch/>
        </p:blipFill>
        <p:spPr>
          <a:xfrm>
            <a:off x="6939745" y="2242340"/>
            <a:ext cx="3112477" cy="19603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12838" y="1011342"/>
            <a:ext cx="34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(4)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주요 사용 자원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하드웨어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5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5804231"/>
            <a:ext cx="12192000" cy="911312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아두이노와</a:t>
            </a:r>
            <a:r>
              <a:rPr lang="ko-KR" altLang="en-US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어플리케이션</a:t>
            </a:r>
            <a:r>
              <a:rPr lang="en-US" altLang="ko-KR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 베이스 </a:t>
            </a:r>
            <a:r>
              <a:rPr lang="ko-KR" altLang="en-US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이용</a:t>
            </a:r>
            <a:endParaRPr lang="ko-KR" altLang="en-US" sz="2400" b="1" dirty="0">
              <a:ln>
                <a:solidFill>
                  <a:schemeClr val="bg1">
                    <a:alpha val="900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 rot="10800000" flipH="1">
            <a:off x="444676" y="4377428"/>
            <a:ext cx="3464713" cy="1085107"/>
          </a:xfrm>
          <a:prstGeom prst="wedgeRoundRectCallout">
            <a:avLst>
              <a:gd name="adj1" fmla="val -3282"/>
              <a:gd name="adj2" fmla="val 31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3811" y="4430617"/>
            <a:ext cx="3366442" cy="835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b="1" kern="0" dirty="0" err="1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Arduino</a:t>
            </a:r>
            <a:r>
              <a:rPr lang="en-US" altLang="ko-KR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IDE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(</a:t>
            </a:r>
            <a:r>
              <a:rPr lang="en-US" altLang="ko-KR" sz="1400" b="1" kern="0" dirty="0" err="1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Intergrated</a:t>
            </a: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Development Environment)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 rot="10800000" flipH="1">
            <a:off x="4361099" y="4377428"/>
            <a:ext cx="3464713" cy="1085107"/>
          </a:xfrm>
          <a:prstGeom prst="wedgeRoundRectCallout">
            <a:avLst>
              <a:gd name="adj1" fmla="val -3282"/>
              <a:gd name="adj2" fmla="val 31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10234" y="4681102"/>
            <a:ext cx="3366442" cy="477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Android Studio</a:t>
            </a:r>
            <a:endParaRPr lang="en-US" altLang="ko-KR" kern="0" dirty="0">
              <a:ln>
                <a:solidFill>
                  <a:schemeClr val="tx1">
                    <a:alpha val="7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4" b="17696"/>
          <a:stretch/>
        </p:blipFill>
        <p:spPr>
          <a:xfrm>
            <a:off x="813929" y="2400300"/>
            <a:ext cx="2726206" cy="17496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259" y="2606627"/>
            <a:ext cx="3128392" cy="1337015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 rot="10800000" flipH="1">
            <a:off x="8260572" y="4377428"/>
            <a:ext cx="3464713" cy="1085107"/>
          </a:xfrm>
          <a:prstGeom prst="wedgeRoundRectCallout">
            <a:avLst>
              <a:gd name="adj1" fmla="val -3282"/>
              <a:gd name="adj2" fmla="val 31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309707" y="4681102"/>
            <a:ext cx="3366442" cy="477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b="1" kern="0" dirty="0" err="1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ThingSpeak</a:t>
            </a:r>
            <a:endParaRPr lang="en-US" altLang="ko-KR" b="1" kern="0" dirty="0" smtClean="0">
              <a:ln>
                <a:solidFill>
                  <a:schemeClr val="tx1">
                    <a:alpha val="7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41" y="2916963"/>
            <a:ext cx="3383573" cy="7163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2837" y="1011342"/>
            <a:ext cx="379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(4)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주요 사용 자원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소프트웨어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2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5804231"/>
            <a:ext cx="12192000" cy="911312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원하는 모양의 제품 제작을 위한 </a:t>
            </a:r>
            <a:r>
              <a:rPr lang="en-US" altLang="ko-KR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3D </a:t>
            </a:r>
            <a:r>
              <a:rPr lang="ko-KR" altLang="en-US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모델링</a:t>
            </a:r>
            <a:r>
              <a:rPr lang="ko-KR" altLang="en-US" sz="2400" b="1" dirty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400" b="1" dirty="0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및 </a:t>
            </a:r>
            <a:r>
              <a:rPr lang="ko-KR" altLang="en-US" sz="2400" b="1" dirty="0" err="1" smtClean="0">
                <a:ln>
                  <a:solidFill>
                    <a:schemeClr val="bg1">
                      <a:alpha val="9000"/>
                    </a:schemeClr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프린팅</a:t>
            </a:r>
            <a:endParaRPr lang="ko-KR" altLang="en-US" sz="2400" b="1" dirty="0">
              <a:ln>
                <a:solidFill>
                  <a:schemeClr val="bg1">
                    <a:alpha val="900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 rot="10800000" flipH="1">
            <a:off x="2186902" y="4377428"/>
            <a:ext cx="3464713" cy="1085107"/>
          </a:xfrm>
          <a:prstGeom prst="wedgeRoundRectCallout">
            <a:avLst>
              <a:gd name="adj1" fmla="val -3282"/>
              <a:gd name="adj2" fmla="val 31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236037" y="4681102"/>
            <a:ext cx="336644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Rhinoceros</a:t>
            </a: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(3-Dimension Modeling)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 rot="10800000" flipH="1">
            <a:off x="6763628" y="4377428"/>
            <a:ext cx="3464713" cy="1085107"/>
          </a:xfrm>
          <a:prstGeom prst="wedgeRoundRectCallout">
            <a:avLst>
              <a:gd name="adj1" fmla="val -3282"/>
              <a:gd name="adj2" fmla="val 31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728091" y="4508746"/>
            <a:ext cx="3535783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b="1" kern="0" dirty="0" err="1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Ultimaker</a:t>
            </a:r>
            <a:r>
              <a:rPr lang="en-US" altLang="ko-KR" sz="1400" b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(3-Dimension Printer)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400" b="1" i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* </a:t>
            </a:r>
            <a:r>
              <a:rPr lang="ko-KR" altLang="en-US" sz="1400" b="1" i="1" kern="0" dirty="0" smtClean="0">
                <a:ln>
                  <a:solidFill>
                    <a:schemeClr val="tx1">
                      <a:alpha val="7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변경 가능</a:t>
            </a:r>
            <a:endParaRPr lang="en-US" altLang="ko-KR" i="1" kern="0" dirty="0">
              <a:ln>
                <a:solidFill>
                  <a:schemeClr val="tx1">
                    <a:alpha val="7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2838" y="1011342"/>
            <a:ext cx="372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(4)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주요 사용 자원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(3D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프린트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98" y="1814195"/>
            <a:ext cx="2388520" cy="23885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664" y="1854717"/>
            <a:ext cx="3076635" cy="23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0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6298" y="0"/>
            <a:ext cx="1433406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03.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결론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61786" y="1116948"/>
            <a:ext cx="178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(1)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일정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070889"/>
              </p:ext>
            </p:extLst>
          </p:nvPr>
        </p:nvGraphicFramePr>
        <p:xfrm>
          <a:off x="1773102" y="1758460"/>
          <a:ext cx="8762525" cy="255387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2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96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월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4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월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5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월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6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월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아이디어</a:t>
                      </a:r>
                      <a:endParaRPr lang="en-US" altLang="ko-KR" sz="1400" dirty="0" smtClean="0">
                        <a:latin typeface="아리따-돋움(TTF)-SemiBold" pitchFamily="18" charset="-127"/>
                        <a:ea typeface="아리따-돋움(TTF)-SemiBold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구상 및 구체화</a:t>
                      </a:r>
                      <a:endParaRPr lang="ko-KR" altLang="en-US" sz="1400" dirty="0">
                        <a:latin typeface="아리따-돋움(TTF)-SemiBold" pitchFamily="18" charset="-127"/>
                        <a:ea typeface="아리따-돋움(TTF)-SemiBold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3D</a:t>
                      </a:r>
                      <a:r>
                        <a:rPr lang="en-US" altLang="ko-KR" sz="1400" baseline="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모델링 </a:t>
                      </a:r>
                      <a:r>
                        <a:rPr lang="en-US" altLang="ko-KR" sz="1400" baseline="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&amp; </a:t>
                      </a:r>
                      <a:r>
                        <a:rPr lang="ko-KR" altLang="en-US" sz="1400" baseline="0" dirty="0" err="1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프린팅</a:t>
                      </a:r>
                      <a:endParaRPr lang="ko-KR" altLang="en-US" sz="1400" dirty="0">
                        <a:latin typeface="아리따-돋움(TTF)-SemiBold" pitchFamily="18" charset="-127"/>
                        <a:ea typeface="아리따-돋움(TTF)-SemiBold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하드웨어 개발 및</a:t>
                      </a:r>
                      <a:endParaRPr lang="en-US" altLang="ko-KR" sz="1400" dirty="0" smtClean="0">
                        <a:latin typeface="아리따-돋움(TTF)-SemiBold" pitchFamily="18" charset="-127"/>
                        <a:ea typeface="아리따-돋움(TTF)-SemiBold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백엔드</a:t>
                      </a:r>
                      <a:r>
                        <a:rPr lang="ko-KR" altLang="en-US" sz="140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 구축</a:t>
                      </a:r>
                      <a:endParaRPr lang="ko-KR" altLang="en-US" sz="1400" dirty="0">
                        <a:latin typeface="아리따-돋움(TTF)-SemiBold" pitchFamily="18" charset="-127"/>
                        <a:ea typeface="아리따-돋움(TTF)-SemiBold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어플리케이션</a:t>
                      </a:r>
                      <a:endParaRPr lang="en-US" altLang="ko-KR" sz="1400" dirty="0" smtClean="0">
                        <a:latin typeface="아리따-돋움(TTF)-SemiBold" pitchFamily="18" charset="-127"/>
                        <a:ea typeface="아리따-돋움(TTF)-SemiBold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디자인 </a:t>
                      </a:r>
                      <a:r>
                        <a:rPr lang="en-US" altLang="ko-KR" sz="140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&amp; </a:t>
                      </a:r>
                      <a:r>
                        <a:rPr lang="ko-KR" altLang="en-US" sz="1400" dirty="0" smtClean="0">
                          <a:latin typeface="아리따-돋움(TTF)-SemiBold" pitchFamily="18" charset="-127"/>
                          <a:ea typeface="아리따-돋움(TTF)-SemiBold" pitchFamily="18" charset="-127"/>
                        </a:rPr>
                        <a:t>개발</a:t>
                      </a:r>
                      <a:endParaRPr lang="ko-KR" altLang="en-US" sz="1400" dirty="0">
                        <a:latin typeface="아리따-돋움(TTF)-SemiBold" pitchFamily="18" charset="-127"/>
                        <a:ea typeface="아리따-돋움(TTF)-SemiBold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아리따-돋움(TTF)-Medium" pitchFamily="18" charset="-127"/>
                        <a:ea typeface="아리따-돋움(TTF)-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모서리가 둥근 사각형 설명선 23"/>
          <p:cNvSpPr/>
          <p:nvPr/>
        </p:nvSpPr>
        <p:spPr>
          <a:xfrm rot="10800000" flipH="1">
            <a:off x="1318845" y="4703884"/>
            <a:ext cx="9592409" cy="1679325"/>
          </a:xfrm>
          <a:prstGeom prst="wedgeRoundRectCallout">
            <a:avLst>
              <a:gd name="adj1" fmla="val -3282"/>
              <a:gd name="adj2" fmla="val 31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94692" y="4758717"/>
            <a:ext cx="91791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아이디어 구상 및 구체화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: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완료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3D 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모델링 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&amp; </a:t>
            </a:r>
            <a:r>
              <a:rPr lang="ko-KR" altLang="en-US" sz="1500" b="1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프린팅</a:t>
            </a:r>
            <a:r>
              <a:rPr lang="en-US" altLang="ko-KR" sz="1500" b="1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(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진행 중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):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itchFamily="18" charset="-127"/>
                <a:ea typeface="-윤고딕310" pitchFamily="18" charset="-127"/>
              </a:rPr>
              <a:t>실전 사용 가능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ko-KR" altLang="en-US" sz="1500" b="1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itchFamily="18" charset="-127"/>
                <a:ea typeface="-윤고딕310" pitchFamily="18" charset="-127"/>
              </a:rPr>
              <a:t>프로토타입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itchFamily="18" charset="-127"/>
                <a:ea typeface="-윤고딕310" pitchFamily="18" charset="-127"/>
              </a:rPr>
              <a:t> 구현 완료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itchFamily="18" charset="-127"/>
                <a:ea typeface="-윤고딕310" pitchFamily="18" charset="-127"/>
              </a:rPr>
              <a:t> 수정 작업중</a:t>
            </a:r>
            <a:endParaRPr lang="en-US" altLang="ko-KR" sz="1500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20" pitchFamily="18" charset="-127"/>
              <a:ea typeface="-윤고딕320" pitchFamily="18" charset="-127"/>
            </a:endParaRP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하드웨어 개발 및 </a:t>
            </a:r>
            <a:r>
              <a:rPr lang="ko-KR" altLang="en-US" sz="1500" b="1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백엔드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 구축</a:t>
            </a:r>
            <a:r>
              <a:rPr lang="en-US" altLang="ko-KR" sz="1500" b="1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(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진행 중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):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5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Thingspeak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서버 연동 완료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코드 구현 차후 조절 및 수정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인터럽트 등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어플리케이션 디자인 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&amp; 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개발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(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진행 중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):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itchFamily="18" charset="-127"/>
                <a:ea typeface="-윤고딕310" pitchFamily="18" charset="-127"/>
              </a:rPr>
              <a:t>기본적 틀 구축 완료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itchFamily="18" charset="-127"/>
                <a:ea typeface="-윤고딕310" pitchFamily="18" charset="-127"/>
              </a:rPr>
              <a:t>코드 수정 및 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itchFamily="18" charset="-127"/>
                <a:ea typeface="-윤고딕310" pitchFamily="18" charset="-127"/>
              </a:rPr>
              <a:t>UI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itchFamily="18" charset="-127"/>
                <a:ea typeface="-윤고딕310" pitchFamily="18" charset="-127"/>
              </a:rPr>
              <a:t> 구현 중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en-US" sz="1500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02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6298" y="0"/>
            <a:ext cx="1433406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03.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결론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61787" y="1116948"/>
            <a:ext cx="178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(2)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추후 계획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 rot="10800000" flipH="1">
            <a:off x="745827" y="1609511"/>
            <a:ext cx="10706821" cy="5097059"/>
          </a:xfrm>
          <a:prstGeom prst="wedgeRoundRectCallout">
            <a:avLst>
              <a:gd name="adj1" fmla="val -3282"/>
              <a:gd name="adj2" fmla="val 31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90433" y="1674283"/>
            <a:ext cx="9817608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60000"/>
              </a:lnSpc>
              <a:buFontTx/>
              <a:buChar char="-"/>
            </a:pPr>
            <a:r>
              <a:rPr lang="en-US" altLang="ko-KR" sz="16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3D </a:t>
            </a:r>
            <a:r>
              <a:rPr lang="ko-KR" altLang="en-US" sz="16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모델링 </a:t>
            </a:r>
            <a:r>
              <a:rPr lang="en-US" altLang="ko-KR" sz="16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&amp; </a:t>
            </a:r>
            <a:r>
              <a:rPr lang="ko-KR" altLang="en-US" sz="1600" b="1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프린팅</a:t>
            </a:r>
            <a:endParaRPr lang="en-US" altLang="ko-KR" sz="1600" b="1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20" pitchFamily="18" charset="-127"/>
              <a:ea typeface="-윤고딕320" pitchFamily="18" charset="-127"/>
            </a:endParaRPr>
          </a:p>
          <a:p>
            <a:pPr lvl="1" fontAlgn="base">
              <a:lnSpc>
                <a:spcPct val="160000"/>
              </a:lnSpc>
            </a:pP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센서 구멍 크기 수정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조도 센서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적외선 센서가 들어갈 구멍 크기 확대 예정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endParaRPr lang="en-US" altLang="ko-KR" sz="1500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1" fontAlgn="base">
              <a:lnSpc>
                <a:spcPct val="160000"/>
              </a:lnSpc>
            </a:pP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받침대 높이 조절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5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아두이노를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비롯한 건전지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센서 등의 깔끔한 배치를 위한 받침대 크기 확장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 lvl="1" fontAlgn="base">
              <a:lnSpc>
                <a:spcPct val="160000"/>
              </a:lnSpc>
            </a:pP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무게 센서 종류 변경에 따른 모델링 수정</a:t>
            </a:r>
            <a:endParaRPr lang="en-US" altLang="ko-KR" sz="1500" b="1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285750" indent="-285750" fontAlgn="base">
              <a:lnSpc>
                <a:spcPct val="160000"/>
              </a:lnSpc>
              <a:buFontTx/>
              <a:buChar char="-"/>
            </a:pPr>
            <a:r>
              <a:rPr lang="ko-KR" altLang="en-US" sz="16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하드웨어 개발 및 </a:t>
            </a:r>
            <a:r>
              <a:rPr lang="ko-KR" altLang="en-US" sz="1600" b="1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백엔드</a:t>
            </a:r>
            <a:r>
              <a:rPr lang="ko-KR" altLang="en-US" sz="16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 구축</a:t>
            </a:r>
            <a:endParaRPr lang="en-US" altLang="ko-KR" sz="1600" b="1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20" pitchFamily="18" charset="-127"/>
              <a:ea typeface="-윤고딕320" pitchFamily="18" charset="-127"/>
            </a:endParaRPr>
          </a:p>
          <a:p>
            <a:pPr lvl="1" fontAlgn="base">
              <a:lnSpc>
                <a:spcPct val="160000"/>
              </a:lnSpc>
            </a:pP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LED 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인터럽트 구현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무게 </a:t>
            </a:r>
            <a:r>
              <a:rPr lang="ko-KR" altLang="en-US" sz="15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센싱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함수를 실행할 인터럽트를 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LED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로 구현할 예정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 lvl="1" fontAlgn="base">
              <a:lnSpc>
                <a:spcPct val="160000"/>
              </a:lnSpc>
            </a:pP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타 무게 센서 종류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기존 </a:t>
            </a:r>
            <a:r>
              <a:rPr lang="ko-KR" altLang="en-US" sz="1500" b="1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로드셀</a:t>
            </a:r>
            <a:r>
              <a:rPr lang="ko-KR" altLang="en-US" sz="15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과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원형 </a:t>
            </a:r>
            <a:r>
              <a:rPr lang="ko-KR" altLang="en-US" sz="1500" b="1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로드셀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비교 계획 중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 marL="285750" indent="-285750" fontAlgn="base">
              <a:lnSpc>
                <a:spcPct val="160000"/>
              </a:lnSpc>
              <a:buFontTx/>
              <a:buChar char="-"/>
            </a:pPr>
            <a:r>
              <a:rPr lang="ko-KR" altLang="en-US" sz="16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어플리케이션 디자인 </a:t>
            </a:r>
            <a:r>
              <a:rPr lang="en-US" altLang="ko-KR" sz="16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&amp; </a:t>
            </a:r>
            <a:r>
              <a:rPr lang="ko-KR" altLang="en-US" sz="16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20" pitchFamily="18" charset="-127"/>
                <a:ea typeface="-윤고딕320" pitchFamily="18" charset="-127"/>
              </a:rPr>
              <a:t>개발</a:t>
            </a:r>
            <a:endParaRPr lang="en-US" altLang="ko-KR" sz="1600" b="1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20" pitchFamily="18" charset="-127"/>
              <a:ea typeface="-윤고딕320" pitchFamily="18" charset="-127"/>
            </a:endParaRPr>
          </a:p>
          <a:p>
            <a:pPr lvl="1" fontAlgn="base">
              <a:lnSpc>
                <a:spcPct val="160000"/>
              </a:lnSpc>
            </a:pP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아이콘 클릭 시 넘어가는 서브 </a:t>
            </a:r>
            <a:r>
              <a:rPr lang="ko-KR" altLang="en-US" sz="1500" b="1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액티비티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구현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</a:t>
            </a:r>
            <a:r>
              <a:rPr lang="en-US" altLang="ko-KR" sz="1500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플러스 아이콘 클릭 시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해당 번호 병의 한 달간 조미료 사용량을 표기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	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하는 다음 </a:t>
            </a:r>
            <a:r>
              <a:rPr lang="ko-KR" altLang="en-US" sz="15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액티비티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구현 예정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 lvl="1" fontAlgn="base">
              <a:lnSpc>
                <a:spcPct val="160000"/>
              </a:lnSpc>
            </a:pP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그래프 구현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5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Thingspeak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서버에 저장된 약 한 달간의 데이터를 받아와 </a:t>
            </a:r>
            <a:r>
              <a:rPr lang="en-US" altLang="ko-KR" sz="15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MPAndroidChart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라이브러리로 그래프 생성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 lvl="1" fontAlgn="base">
              <a:lnSpc>
                <a:spcPct val="160000"/>
              </a:lnSpc>
            </a:pP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세계보건기준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(WHO) </a:t>
            </a:r>
            <a:r>
              <a:rPr lang="ko-KR" altLang="en-US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비교 분석 기능 구현</a:t>
            </a:r>
            <a:r>
              <a:rPr lang="en-US" altLang="ko-KR" sz="1500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 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세계 기준 나트륨 권장량과 현재 사용량과 비교해 조미료 조절에 도움을 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	</a:t>
            </a:r>
            <a:r>
              <a:rPr lang="ko-KR" altLang="en-US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줄 수 있게끔 구현할 예정</a:t>
            </a:r>
            <a:r>
              <a:rPr lang="en-US" altLang="ko-KR" sz="15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endParaRPr lang="ko-KR" altLang="en-US" sz="1500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03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3324112"/>
            <a:ext cx="12192000" cy="1401705"/>
            <a:chOff x="0" y="3019871"/>
            <a:chExt cx="12192000" cy="1401705"/>
          </a:xfrm>
        </p:grpSpPr>
        <p:sp>
          <p:nvSpPr>
            <p:cNvPr id="8" name="TextBox 7"/>
            <p:cNvSpPr txBox="1"/>
            <p:nvPr/>
          </p:nvSpPr>
          <p:spPr>
            <a:xfrm>
              <a:off x="0" y="3019871"/>
              <a:ext cx="12192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ln>
                    <a:solidFill>
                      <a:schemeClr val="bg1">
                        <a:alpha val="13000"/>
                      </a:schemeClr>
                    </a:solidFill>
                  </a:ln>
                  <a:solidFill>
                    <a:schemeClr val="bg1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감사합니다</a:t>
              </a:r>
              <a:r>
                <a:rPr lang="en-US" altLang="ko-KR" sz="6000" b="1" dirty="0">
                  <a:ln>
                    <a:solidFill>
                      <a:schemeClr val="bg1">
                        <a:alpha val="13000"/>
                      </a:schemeClr>
                    </a:solidFill>
                  </a:ln>
                  <a:solidFill>
                    <a:schemeClr val="bg1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.</a:t>
              </a:r>
              <a:endParaRPr lang="ko-KR" altLang="en-US" sz="6000" b="1" dirty="0">
                <a:ln>
                  <a:solidFill>
                    <a:schemeClr val="bg1">
                      <a:alpha val="13000"/>
                    </a:schemeClr>
                  </a:solidFill>
                </a:ln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3959911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Thank You</a:t>
              </a:r>
              <a:endParaRPr lang="ko-KR" altLang="en-US" sz="2400" b="1" dirty="0"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54" y="1985994"/>
            <a:ext cx="1338118" cy="13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9729" y="0"/>
            <a:ext cx="1186543" cy="845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Index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1" y="1946562"/>
            <a:ext cx="5987075" cy="365211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6874812" y="1765014"/>
            <a:ext cx="3942985" cy="3859724"/>
            <a:chOff x="6567092" y="1765014"/>
            <a:chExt cx="3942985" cy="3859724"/>
          </a:xfrm>
        </p:grpSpPr>
        <p:sp>
          <p:nvSpPr>
            <p:cNvPr id="7" name="직사각형 6"/>
            <p:cNvSpPr/>
            <p:nvPr/>
          </p:nvSpPr>
          <p:spPr>
            <a:xfrm>
              <a:off x="6567092" y="1765014"/>
              <a:ext cx="2936895" cy="520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2000" b="1" kern="0" dirty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01   </a:t>
              </a:r>
              <a:r>
                <a:rPr lang="ko-KR" altLang="en-US" sz="2000" b="1" kern="0" dirty="0" smtClean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서론</a:t>
              </a:r>
              <a:endParaRPr lang="ko-KR" altLang="en-US" sz="2400" b="1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373443" y="2318513"/>
              <a:ext cx="313663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7850901" y="2330049"/>
              <a:ext cx="1987703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kern="0" dirty="0" smtClean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프로젝트 추진 배경</a:t>
              </a:r>
              <a:endParaRPr lang="ko-KR" altLang="en-US" sz="2000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567092" y="2893083"/>
              <a:ext cx="2936895" cy="520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2000" b="1" kern="0" dirty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02   </a:t>
              </a:r>
              <a:r>
                <a:rPr lang="ko-KR" altLang="en-US" sz="2000" b="1" kern="0" dirty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본론</a:t>
              </a:r>
              <a:endParaRPr lang="ko-KR" altLang="en-US" sz="2400" b="1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7373443" y="3446582"/>
              <a:ext cx="313663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7850900" y="3454691"/>
              <a:ext cx="1126055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kern="0" dirty="0" smtClean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개발 목표</a:t>
              </a:r>
              <a:endParaRPr lang="ko-KR" altLang="en-US" sz="2000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67092" y="4535709"/>
              <a:ext cx="2936895" cy="520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sz="2000" b="1" kern="0" dirty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03   </a:t>
              </a:r>
              <a:r>
                <a:rPr lang="ko-KR" altLang="en-US" sz="2000" b="1" kern="0" dirty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결론</a:t>
              </a:r>
              <a:endParaRPr lang="ko-KR" altLang="en-US" sz="2400" b="1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7373443" y="5089207"/>
              <a:ext cx="313663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7850901" y="5089207"/>
              <a:ext cx="1126055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kern="0" dirty="0" smtClean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개발 일정</a:t>
              </a:r>
              <a:endParaRPr lang="ko-KR" altLang="en-US" sz="2000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850899" y="3932449"/>
              <a:ext cx="1126055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kern="0" dirty="0" smtClean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제품 기능</a:t>
              </a:r>
              <a:endParaRPr lang="ko-KR" altLang="en-US" sz="2000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196123" y="3961334"/>
              <a:ext cx="1126055" cy="477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kern="0" dirty="0" smtClean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사용 자원</a:t>
              </a:r>
              <a:endParaRPr lang="ko-KR" altLang="en-US" sz="2000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196123" y="3454691"/>
              <a:ext cx="120518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kern="0" smtClean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구상</a:t>
              </a:r>
              <a:r>
                <a:rPr lang="en-US" altLang="ko-KR" kern="0" dirty="0" smtClean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&amp;</a:t>
              </a:r>
              <a:r>
                <a:rPr lang="ko-KR" altLang="en-US" kern="0" dirty="0" smtClean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구현</a:t>
              </a:r>
              <a:endParaRPr lang="ko-KR" altLang="en-US" sz="2000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196123" y="5089207"/>
              <a:ext cx="1126055" cy="477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kern="0" dirty="0" smtClean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추후 계</a:t>
              </a:r>
              <a:r>
                <a:rPr lang="ko-KR" altLang="en-US" kern="0" dirty="0">
                  <a:ln>
                    <a:solidFill>
                      <a:schemeClr val="tx1">
                        <a:alpha val="8000"/>
                      </a:schemeClr>
                    </a:solidFill>
                  </a:ln>
                  <a:solidFill>
                    <a:srgbClr val="000000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획</a:t>
              </a:r>
              <a:endParaRPr lang="ko-KR" altLang="en-US" sz="2000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26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1663020"/>
            <a:ext cx="12192000" cy="2675890"/>
            <a:chOff x="0" y="1256620"/>
            <a:chExt cx="12192000" cy="2675890"/>
          </a:xfrm>
        </p:grpSpPr>
        <p:grpSp>
          <p:nvGrpSpPr>
            <p:cNvPr id="7" name="그룹 6"/>
            <p:cNvGrpSpPr/>
            <p:nvPr/>
          </p:nvGrpSpPr>
          <p:grpSpPr>
            <a:xfrm>
              <a:off x="5664016" y="1256620"/>
              <a:ext cx="863968" cy="1569660"/>
              <a:chOff x="5664016" y="1961748"/>
              <a:chExt cx="863968" cy="1569660"/>
            </a:xfrm>
          </p:grpSpPr>
          <p:sp>
            <p:nvSpPr>
              <p:cNvPr id="3" name="말풍선: 타원형 2"/>
              <p:cNvSpPr/>
              <p:nvPr/>
            </p:nvSpPr>
            <p:spPr>
              <a:xfrm>
                <a:off x="5664016" y="2001505"/>
                <a:ext cx="863968" cy="823583"/>
              </a:xfrm>
              <a:prstGeom prst="wedgeEllipseCallout">
                <a:avLst>
                  <a:gd name="adj1" fmla="val 243"/>
                  <a:gd name="adj2" fmla="val 62500"/>
                </a:avLst>
              </a:prstGeom>
              <a:solidFill>
                <a:srgbClr val="FFDE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86592" y="1961748"/>
                <a:ext cx="73930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600" b="1" dirty="0">
                    <a:solidFill>
                      <a:schemeClr val="bg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“</a:t>
                </a:r>
                <a:endParaRPr lang="ko-KR" altLang="en-US" sz="9600" b="1" dirty="0">
                  <a:solidFill>
                    <a:schemeClr val="bg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0" y="2159717"/>
              <a:ext cx="12192000" cy="1772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endParaRPr lang="en-US" altLang="ko-KR" b="1" kern="0" dirty="0">
                <a:ln>
                  <a:solidFill>
                    <a:schemeClr val="bg1">
                      <a:alpha val="8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 fontAlgn="base">
                <a:lnSpc>
                  <a:spcPct val="160000"/>
                </a:lnSpc>
              </a:pPr>
              <a:r>
                <a:rPr lang="en-US" altLang="ko-KR" sz="4400" b="1" kern="0" dirty="0" smtClean="0">
                  <a:ln>
                    <a:solidFill>
                      <a:schemeClr val="bg1">
                        <a:alpha val="8000"/>
                      </a:schemeClr>
                    </a:solidFill>
                  </a:ln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Q &amp; A</a:t>
              </a:r>
              <a:endParaRPr lang="en-US" altLang="ko-KR" sz="2400" b="1" kern="0" dirty="0">
                <a:ln>
                  <a:solidFill>
                    <a:schemeClr val="bg1">
                      <a:alpha val="8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31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8080" y="0"/>
            <a:ext cx="809837" cy="845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ko-KR" altLang="en-US" sz="4400" kern="0" dirty="0" smtClean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참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조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38080" y="1617784"/>
            <a:ext cx="72106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아리따-돋움(TTF)-Medium" pitchFamily="18" charset="-127"/>
                <a:ea typeface="아리따-돋움(TTF)-Medium" pitchFamily="18" charset="-127"/>
              </a:rPr>
              <a:t>농림축산식품부</a:t>
            </a:r>
            <a:r>
              <a:rPr lang="en-US" altLang="ko-KR" dirty="0" smtClean="0">
                <a:latin typeface="아리따-돋움(TTF)-Medium" pitchFamily="18" charset="-127"/>
                <a:ea typeface="아리따-돋움(TTF)-Medium" pitchFamily="18" charset="-127"/>
              </a:rPr>
              <a:t>, </a:t>
            </a:r>
            <a:r>
              <a:rPr lang="ko-KR" altLang="en-US" dirty="0" smtClean="0">
                <a:latin typeface="아리따-돋움(TTF)-Medium" pitchFamily="18" charset="-127"/>
                <a:ea typeface="아리따-돋움(TTF)-Medium" pitchFamily="18" charset="-127"/>
              </a:rPr>
              <a:t>한국농수산식품유통공사 </a:t>
            </a:r>
            <a:r>
              <a:rPr lang="en-US" altLang="ko-KR" dirty="0" smtClean="0">
                <a:latin typeface="아리따-돋움(TTF)-Medium" pitchFamily="18" charset="-127"/>
                <a:ea typeface="아리따-돋움(TTF)-Medium" pitchFamily="18" charset="-127"/>
              </a:rPr>
              <a:t>– 2017 </a:t>
            </a:r>
            <a:r>
              <a:rPr lang="ko-KR" altLang="en-US" dirty="0" smtClean="0">
                <a:latin typeface="아리따-돋움(TTF)-Medium" pitchFamily="18" charset="-127"/>
                <a:ea typeface="아리따-돋움(TTF)-Medium" pitchFamily="18" charset="-127"/>
              </a:rPr>
              <a:t>가공식품 마켓 리포트</a:t>
            </a:r>
            <a:endParaRPr lang="en-US" altLang="ko-KR" dirty="0" smtClean="0">
              <a:latin typeface="아리따-돋움(TTF)-Medium" pitchFamily="18" charset="-127"/>
              <a:ea typeface="아리따-돋움(TTF)-Medium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아리따-돋움(TTF)-Medium" pitchFamily="18" charset="-127"/>
                <a:ea typeface="아리따-돋움(TTF)-Medium" pitchFamily="18" charset="-127"/>
              </a:rPr>
              <a:t>통계청 </a:t>
            </a:r>
            <a:r>
              <a:rPr lang="en-US" altLang="ko-KR" dirty="0" smtClean="0">
                <a:latin typeface="아리따-돋움(TTF)-Medium" pitchFamily="18" charset="-127"/>
                <a:ea typeface="아리따-돋움(TTF)-Medium" pitchFamily="18" charset="-127"/>
              </a:rPr>
              <a:t>– 2011 </a:t>
            </a:r>
            <a:r>
              <a:rPr lang="ko-KR" altLang="en-US" dirty="0" err="1" smtClean="0">
                <a:latin typeface="아리따-돋움(TTF)-Medium" pitchFamily="18" charset="-127"/>
                <a:ea typeface="아리따-돋움(TTF)-Medium" pitchFamily="18" charset="-127"/>
              </a:rPr>
              <a:t>인구주택총조사</a:t>
            </a:r>
            <a:r>
              <a:rPr lang="ko-KR" altLang="en-US" dirty="0" smtClean="0">
                <a:latin typeface="아리따-돋움(TTF)-Medium" pitchFamily="18" charset="-127"/>
                <a:ea typeface="아리따-돋움(TTF)-Medium" pitchFamily="18" charset="-127"/>
              </a:rPr>
              <a:t> 전수집계결과</a:t>
            </a:r>
            <a:r>
              <a:rPr lang="en-US" altLang="ko-KR" dirty="0" smtClean="0">
                <a:latin typeface="아리따-돋움(TTF)-Medium" pitchFamily="18" charset="-127"/>
                <a:ea typeface="아리따-돋움(TTF)-Medium" pitchFamily="18" charset="-127"/>
              </a:rPr>
              <a:t>(</a:t>
            </a:r>
            <a:r>
              <a:rPr lang="ko-KR" altLang="en-US" dirty="0" smtClean="0">
                <a:latin typeface="아리따-돋움(TTF)-Medium" pitchFamily="18" charset="-127"/>
                <a:ea typeface="아리따-돋움(TTF)-Medium" pitchFamily="18" charset="-127"/>
              </a:rPr>
              <a:t>서울</a:t>
            </a:r>
            <a:r>
              <a:rPr lang="en-US" altLang="ko-KR" dirty="0" smtClean="0">
                <a:latin typeface="아리따-돋움(TTF)-Medium" pitchFamily="18" charset="-127"/>
                <a:ea typeface="아리따-돋움(TTF)-Medium" pitchFamily="18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아리따-돋움(TTF)-Medium" pitchFamily="18" charset="-127"/>
                <a:ea typeface="아리따-돋움(TTF)-Medium" pitchFamily="18" charset="-127"/>
              </a:rPr>
              <a:t>디바이스 </a:t>
            </a:r>
            <a:r>
              <a:rPr lang="ko-KR" altLang="en-US" dirty="0" err="1" smtClean="0">
                <a:latin typeface="아리따-돋움(TTF)-Medium" pitchFamily="18" charset="-127"/>
                <a:ea typeface="아리따-돋움(TTF)-Medium" pitchFamily="18" charset="-127"/>
              </a:rPr>
              <a:t>마트</a:t>
            </a:r>
            <a:r>
              <a:rPr lang="en-US" altLang="ko-KR" dirty="0">
                <a:latin typeface="아리따-돋움(TTF)-Medium" pitchFamily="18" charset="-127"/>
                <a:ea typeface="아리따-돋움(TTF)-Medium" pitchFamily="18" charset="-127"/>
              </a:rPr>
              <a:t>(</a:t>
            </a:r>
            <a:r>
              <a:rPr lang="en-US" altLang="ko-KR" dirty="0">
                <a:latin typeface="아리따-돋움(TTF)-Medium" pitchFamily="18" charset="-127"/>
                <a:ea typeface="아리따-돋움(TTF)-Medium" pitchFamily="18" charset="-127"/>
                <a:hlinkClick r:id="rId2"/>
              </a:rPr>
              <a:t>https://</a:t>
            </a:r>
            <a:r>
              <a:rPr lang="en-US" altLang="ko-KR" dirty="0" smtClean="0">
                <a:latin typeface="아리따-돋움(TTF)-Medium" pitchFamily="18" charset="-127"/>
                <a:ea typeface="아리따-돋움(TTF)-Medium" pitchFamily="18" charset="-127"/>
                <a:hlinkClick r:id="rId2"/>
              </a:rPr>
              <a:t>www.devicemart.co.kr/main</a:t>
            </a:r>
            <a:r>
              <a:rPr lang="en-US" altLang="ko-KR" dirty="0" smtClean="0">
                <a:latin typeface="아리따-돋움(TTF)-Medium" pitchFamily="18" charset="-127"/>
                <a:ea typeface="아리따-돋움(TTF)-Medium" pitchFamily="18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아리따-돋움(TTF)-Medium" pitchFamily="18" charset="-127"/>
              <a:ea typeface="아리따-돋움(TTF)-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4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0762" y="0"/>
            <a:ext cx="1364476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01.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서론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2838" y="907852"/>
            <a:ext cx="317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(1</a:t>
            </a:r>
            <a:r>
              <a:rPr lang="en-US" altLang="ko-KR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 추진 배경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2" y="1665507"/>
            <a:ext cx="5515011" cy="413742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75773" y="2173958"/>
            <a:ext cx="5622379" cy="935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최근 구성인원수가 적은 핵가족의 가구 수가 증가 중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→ 즉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대가족에서 핵가족으로의 변화</a:t>
            </a:r>
            <a:endParaRPr lang="en-US" altLang="ko-KR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975773" y="3316958"/>
            <a:ext cx="5622379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‘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자신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’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보다 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‘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가족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’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중심</a:t>
            </a:r>
            <a:r>
              <a:rPr lang="ko-KR" altLang="en-US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사고방식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↓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‘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자신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’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중심의 사고방식으로의 변화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75773" y="4881989"/>
            <a:ext cx="5622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0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40" pitchFamily="18" charset="-127"/>
                <a:ea typeface="-윤고딕340" pitchFamily="18" charset="-127"/>
              </a:rPr>
              <a:t>→ 자신의 건강에 더 많은 관심을 갖게 됨</a:t>
            </a:r>
            <a:endParaRPr lang="en-US" altLang="ko-KR" sz="2000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72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0762" y="0"/>
            <a:ext cx="1364476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01.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서론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2838" y="907852"/>
            <a:ext cx="317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(1</a:t>
            </a:r>
            <a:r>
              <a:rPr lang="en-US" altLang="ko-KR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 추진 배경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88" y="1551550"/>
            <a:ext cx="3637694" cy="24237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62170" y="4059493"/>
            <a:ext cx="5020405" cy="537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2000" kern="0" dirty="0" smtClean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  <a:r>
              <a:rPr lang="ko-KR" altLang="en-US" sz="2000" kern="0" dirty="0" smtClean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 가구의 생필품 </a:t>
            </a:r>
            <a:r>
              <a:rPr lang="ko-KR" altLang="en-US" sz="2000" b="1" kern="0" dirty="0" smtClean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관리 소홀</a:t>
            </a:r>
            <a:endParaRPr lang="en-US" altLang="ko-KR" sz="2000" b="1" kern="0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66615" y="5024444"/>
            <a:ext cx="4211514" cy="520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000" kern="0" dirty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조미료 부족 </a:t>
            </a:r>
            <a:r>
              <a:rPr lang="en-US" altLang="ko-KR" sz="2000" kern="0" dirty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or </a:t>
            </a:r>
            <a:r>
              <a:rPr lang="ko-KR" altLang="en-US" sz="2000" kern="0" dirty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유통기한 초과</a:t>
            </a:r>
            <a:endParaRPr lang="ko-KR" altLang="en-US" sz="2000" kern="0" dirty="0">
              <a:ln>
                <a:solidFill>
                  <a:schemeClr val="tx1">
                    <a:alpha val="8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32" name="Picture 4" descr="화살표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25919" y="4409413"/>
            <a:ext cx="892911" cy="89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화살표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25918" y="5389272"/>
            <a:ext cx="892911" cy="89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507294" y="6004303"/>
            <a:ext cx="39301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000" kern="0" dirty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조</a:t>
            </a:r>
            <a:r>
              <a:rPr lang="ko-KR" altLang="en-US" sz="2000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미</a:t>
            </a:r>
            <a:r>
              <a:rPr lang="ko-KR" altLang="en-US" sz="2000" kern="0" dirty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료 </a:t>
            </a:r>
            <a:r>
              <a:rPr lang="ko-KR" altLang="en-US" sz="2000" b="1" kern="0" dirty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관리의 필요성</a:t>
            </a:r>
            <a:endParaRPr lang="ko-KR" altLang="en-US" sz="2000" b="1" kern="0" dirty="0">
              <a:ln>
                <a:solidFill>
                  <a:schemeClr val="tx1">
                    <a:alpha val="8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05971" y="4059493"/>
            <a:ext cx="5020405" cy="537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000" b="1" kern="0" dirty="0" smtClean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건강한</a:t>
            </a:r>
            <a:r>
              <a:rPr lang="ko-KR" altLang="en-US" sz="2000" kern="0" dirty="0" smtClean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식습관 추구</a:t>
            </a:r>
            <a:endParaRPr lang="en-US" altLang="ko-KR" sz="2000" kern="0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10416" y="5024444"/>
            <a:ext cx="4211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000" kern="0" dirty="0" err="1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염분량</a:t>
            </a:r>
            <a:r>
              <a:rPr lang="ko-KR" altLang="en-US" sz="2000" kern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ko-KR" altLang="en-US" sz="2000" kern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등</a:t>
            </a:r>
            <a:r>
              <a:rPr lang="ko-KR" altLang="en-US" sz="2000" b="1" kern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ko-KR" altLang="en-US" sz="2000" b="1" kern="0" dirty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최소화</a:t>
            </a:r>
            <a:r>
              <a:rPr lang="ko-KR" altLang="en-US" sz="2000" kern="0" dirty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추구</a:t>
            </a:r>
            <a:endParaRPr lang="ko-KR" altLang="en-US" sz="2000" kern="0" dirty="0">
              <a:ln>
                <a:solidFill>
                  <a:schemeClr val="tx1">
                    <a:alpha val="8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22" name="Picture 4" descr="화살표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69720" y="4409413"/>
            <a:ext cx="892911" cy="89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화살표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69719" y="5389272"/>
            <a:ext cx="892911" cy="89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6551095" y="6004303"/>
            <a:ext cx="39301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000" kern="0" dirty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조</a:t>
            </a:r>
            <a:r>
              <a:rPr lang="ko-KR" altLang="en-US" sz="2000" kern="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미</a:t>
            </a:r>
            <a:r>
              <a:rPr lang="ko-KR" altLang="en-US" sz="2000" kern="0" dirty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료 </a:t>
            </a:r>
            <a:r>
              <a:rPr lang="ko-KR" altLang="en-US" sz="2000" b="1" kern="0" dirty="0" smtClean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rgbClr val="00000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관리의 필요성</a:t>
            </a:r>
            <a:endParaRPr lang="ko-KR" altLang="en-US" sz="2000" b="1" kern="0" dirty="0">
              <a:ln>
                <a:solidFill>
                  <a:schemeClr val="tx1">
                    <a:alpha val="8000"/>
                  </a:schemeClr>
                </a:solidFill>
              </a:ln>
              <a:solidFill>
                <a:srgbClr val="00000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7518"/>
          <a:stretch/>
        </p:blipFill>
        <p:spPr>
          <a:xfrm>
            <a:off x="6743866" y="1551551"/>
            <a:ext cx="3544618" cy="24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2583" y="3037593"/>
            <a:ext cx="7346834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★ 각기 </a:t>
            </a:r>
            <a:r>
              <a:rPr lang="ko-KR" altLang="en-US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다른 크기의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조미료 통 구별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★ </a:t>
            </a:r>
            <a:r>
              <a:rPr lang="ko-KR" altLang="en-US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직전 </a:t>
            </a:r>
            <a:r>
              <a:rPr lang="ko-KR" altLang="en-US" b="1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요리에 사용된 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조</a:t>
            </a:r>
            <a:r>
              <a:rPr lang="ko-KR" altLang="en-US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미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료 계량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★ 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통에 </a:t>
            </a:r>
            <a:r>
              <a:rPr lang="ko-KR" altLang="en-US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남은 조미료 양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계산 및 저장</a:t>
            </a:r>
            <a:endParaRPr lang="en-US" altLang="ko-KR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★ 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조미료를 </a:t>
            </a:r>
            <a:r>
              <a:rPr lang="ko-KR" altLang="en-US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사용하는 양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측정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★ </a:t>
            </a:r>
            <a:r>
              <a:rPr lang="ko-KR" altLang="en-US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한 달 간 사용한 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조미료 양 총합 및 분석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20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6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6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평균 사용량 및 권장 사용량 비교</a:t>
            </a:r>
            <a:r>
              <a:rPr lang="en-US" altLang="ko-KR" sz="16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(WHO </a:t>
            </a:r>
            <a:r>
              <a:rPr lang="ko-KR" altLang="en-US" sz="16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기준 사용 예정</a:t>
            </a:r>
            <a:r>
              <a:rPr lang="en-US" altLang="ko-KR" sz="16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(+ 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향신료의 종류 구별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  <a:endParaRPr lang="en-US" altLang="ko-KR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12951" y="1619185"/>
            <a:ext cx="8366099" cy="817771"/>
            <a:chOff x="2084942" y="4103851"/>
            <a:chExt cx="8366099" cy="817771"/>
          </a:xfrm>
        </p:grpSpPr>
        <p:sp>
          <p:nvSpPr>
            <p:cNvPr id="14" name="모서리가 둥근 사각형 설명선 13"/>
            <p:cNvSpPr/>
            <p:nvPr/>
          </p:nvSpPr>
          <p:spPr>
            <a:xfrm rot="10800000" flipH="1">
              <a:off x="2084942" y="4103851"/>
              <a:ext cx="8366099" cy="817771"/>
            </a:xfrm>
            <a:prstGeom prst="wedgeRoundRectCallout">
              <a:avLst>
                <a:gd name="adj1" fmla="val -3282"/>
                <a:gd name="adj2" fmla="val 31706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084942" y="4121266"/>
              <a:ext cx="8366099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2400" kern="0" dirty="0" smtClean="0">
                  <a:ln>
                    <a:solidFill>
                      <a:schemeClr val="tx1">
                        <a:alpha val="3000"/>
                      </a:schemeClr>
                    </a:solidFill>
                  </a:ln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당신의</a:t>
              </a:r>
              <a:r>
                <a:rPr lang="en-US" altLang="ko-KR" sz="2400" kern="0" dirty="0" smtClean="0">
                  <a:ln>
                    <a:solidFill>
                      <a:schemeClr val="tx1">
                        <a:alpha val="3000"/>
                      </a:schemeClr>
                    </a:solidFill>
                  </a:ln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‘</a:t>
              </a:r>
              <a:r>
                <a:rPr lang="ko-KR" altLang="en-US" sz="2400" kern="0" dirty="0" smtClean="0">
                  <a:ln>
                    <a:solidFill>
                      <a:schemeClr val="tx1">
                        <a:alpha val="3000"/>
                      </a:schemeClr>
                    </a:solidFill>
                  </a:ln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조</a:t>
              </a:r>
              <a:r>
                <a:rPr lang="ko-KR" altLang="en-US" sz="2400" kern="0" dirty="0">
                  <a:ln>
                    <a:solidFill>
                      <a:schemeClr val="tx1">
                        <a:alpha val="3000"/>
                      </a:schemeClr>
                    </a:solidFill>
                  </a:ln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미</a:t>
              </a:r>
              <a:r>
                <a:rPr lang="ko-KR" altLang="en-US" sz="2400" kern="0" dirty="0" smtClean="0">
                  <a:ln>
                    <a:solidFill>
                      <a:schemeClr val="tx1">
                        <a:alpha val="3000"/>
                      </a:schemeClr>
                    </a:solidFill>
                  </a:ln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료</a:t>
              </a:r>
              <a:r>
                <a:rPr lang="en-US" altLang="ko-KR" sz="2400" kern="0" dirty="0" smtClean="0">
                  <a:ln>
                    <a:solidFill>
                      <a:schemeClr val="tx1">
                        <a:alpha val="3000"/>
                      </a:schemeClr>
                    </a:solidFill>
                  </a:ln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’</a:t>
              </a:r>
              <a:r>
                <a:rPr lang="ko-KR" altLang="en-US" sz="2400" kern="0" dirty="0" smtClean="0">
                  <a:ln>
                    <a:solidFill>
                      <a:schemeClr val="tx1">
                        <a:alpha val="3000"/>
                      </a:schemeClr>
                    </a:solidFill>
                  </a:ln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에 대해 알려주는 조미료 진열대</a:t>
              </a:r>
              <a:r>
                <a:rPr lang="en-US" altLang="ko-KR" sz="2400" kern="0" dirty="0" smtClean="0">
                  <a:ln>
                    <a:solidFill>
                      <a:schemeClr val="tx1">
                        <a:alpha val="3000"/>
                      </a:schemeClr>
                    </a:solidFill>
                  </a:ln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(Bar)</a:t>
              </a:r>
              <a:endParaRPr lang="en-US" altLang="ko-KR" sz="2400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1616327" y="2829815"/>
            <a:ext cx="9037320" cy="0"/>
          </a:xfrm>
          <a:prstGeom prst="line">
            <a:avLst/>
          </a:prstGeom>
          <a:ln>
            <a:solidFill>
              <a:srgbClr val="7C7C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2839" y="1013359"/>
            <a:ext cx="214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(1)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목표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1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090760" y="1792637"/>
            <a:ext cx="0" cy="467850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031379" y="1792637"/>
            <a:ext cx="0" cy="467850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46738" y="4179719"/>
            <a:ext cx="2785567" cy="861773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n>
                <a:solidFill>
                  <a:schemeClr val="tx1">
                    <a:alpha val="9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68285" y="4179718"/>
            <a:ext cx="2785567" cy="861773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n>
                <a:solidFill>
                  <a:schemeClr val="tx1">
                    <a:alpha val="9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681741" y="4175316"/>
            <a:ext cx="2785567" cy="861773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n>
                <a:solidFill>
                  <a:schemeClr val="tx1">
                    <a:alpha val="9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110" y="4386441"/>
            <a:ext cx="2984819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 smtClean="0">
                <a:ln>
                  <a:solidFill>
                    <a:schemeClr val="tx1">
                      <a:alpha val="9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하드웨어</a:t>
            </a:r>
            <a:r>
              <a:rPr lang="en-US" altLang="ko-KR" sz="1600" b="1" kern="0" dirty="0">
                <a:ln>
                  <a:solidFill>
                    <a:schemeClr val="tx1">
                      <a:alpha val="9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600" b="1" kern="0" dirty="0" smtClean="0">
                <a:ln>
                  <a:solidFill>
                    <a:schemeClr val="tx1">
                      <a:alpha val="9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&amp;</a:t>
            </a:r>
            <a:r>
              <a:rPr lang="ko-KR" altLang="en-US" sz="1600" b="1" kern="0" dirty="0" err="1" smtClean="0">
                <a:ln>
                  <a:solidFill>
                    <a:schemeClr val="tx1">
                      <a:alpha val="9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백엔드</a:t>
            </a:r>
            <a:endParaRPr lang="en-US" altLang="ko-KR" sz="1600" b="1" kern="0" dirty="0">
              <a:ln>
                <a:solidFill>
                  <a:schemeClr val="tx1">
                    <a:alpha val="9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81842" y="4382038"/>
            <a:ext cx="2772009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 smtClean="0">
                <a:ln>
                  <a:solidFill>
                    <a:schemeClr val="tx1">
                      <a:alpha val="9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어플리케이션</a:t>
            </a:r>
            <a:endParaRPr lang="en-US" altLang="ko-KR" sz="1600" b="1" kern="0" dirty="0">
              <a:ln>
                <a:solidFill>
                  <a:schemeClr val="tx1">
                    <a:alpha val="9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681742" y="4386441"/>
            <a:ext cx="2773124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b="1" kern="0" dirty="0" smtClean="0">
                <a:ln>
                  <a:solidFill>
                    <a:schemeClr val="tx1">
                      <a:alpha val="9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3D </a:t>
            </a:r>
            <a:r>
              <a:rPr lang="ko-KR" altLang="en-US" sz="1600" b="1" kern="0" dirty="0" smtClean="0">
                <a:ln>
                  <a:solidFill>
                    <a:schemeClr val="tx1">
                      <a:alpha val="9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모델링 </a:t>
            </a:r>
            <a:r>
              <a:rPr lang="en-US" altLang="ko-KR" sz="1600" b="1" kern="0" dirty="0" smtClean="0">
                <a:ln>
                  <a:solidFill>
                    <a:schemeClr val="tx1">
                      <a:alpha val="9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&amp; </a:t>
            </a:r>
            <a:r>
              <a:rPr lang="ko-KR" altLang="en-US" sz="1600" b="1" kern="0" dirty="0" err="1" smtClean="0">
                <a:ln>
                  <a:solidFill>
                    <a:schemeClr val="tx1">
                      <a:alpha val="9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프린팅</a:t>
            </a:r>
            <a:endParaRPr lang="en-US" altLang="ko-KR" sz="1600" b="1" kern="0" dirty="0">
              <a:ln>
                <a:solidFill>
                  <a:schemeClr val="tx1">
                    <a:alpha val="9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12839" y="1085212"/>
            <a:ext cx="191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(2)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제품 기능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3176" y="5210819"/>
            <a:ext cx="361268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4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아두이노</a:t>
            </a:r>
            <a:r>
              <a:rPr lang="ko-KR" altLang="en-US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코딩</a:t>
            </a:r>
            <a:r>
              <a:rPr lang="en-US" altLang="ko-KR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(C</a:t>
            </a:r>
            <a:r>
              <a:rPr lang="ko-KR" altLang="en-US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언어</a:t>
            </a:r>
            <a:r>
              <a:rPr lang="en-US" altLang="ko-KR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센서 연결 및 </a:t>
            </a:r>
            <a:r>
              <a:rPr lang="ko-KR" altLang="en-US" sz="14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센싱</a:t>
            </a:r>
            <a:r>
              <a:rPr lang="ko-KR" altLang="en-US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가공</a:t>
            </a:r>
            <a:endParaRPr lang="en-US" altLang="ko-KR" sz="1400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en-US" altLang="ko-KR" sz="14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ThingSpeak</a:t>
            </a:r>
            <a:r>
              <a:rPr lang="en-US" altLang="ko-KR" sz="1400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+ IFTTT </a:t>
            </a:r>
            <a:r>
              <a:rPr lang="ko-KR" altLang="en-US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서비스 연동</a:t>
            </a:r>
            <a:r>
              <a:rPr lang="en-US" altLang="ko-KR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(+)</a:t>
            </a:r>
            <a:endParaRPr lang="en-US" altLang="ko-KR" sz="1400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t="8118" r="9963" b="22805"/>
          <a:stretch/>
        </p:blipFill>
        <p:spPr>
          <a:xfrm>
            <a:off x="745675" y="1792637"/>
            <a:ext cx="2831124" cy="2426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4" t="6619" r="26710" b="20256"/>
          <a:stretch/>
        </p:blipFill>
        <p:spPr>
          <a:xfrm>
            <a:off x="5339177" y="1843319"/>
            <a:ext cx="1443781" cy="22623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9" t="2564" r="8633" b="15805"/>
          <a:stretch/>
        </p:blipFill>
        <p:spPr>
          <a:xfrm>
            <a:off x="9027485" y="1950215"/>
            <a:ext cx="2081637" cy="20485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190925" y="5210819"/>
            <a:ext cx="3740283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4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안드로이드</a:t>
            </a:r>
            <a:r>
              <a:rPr lang="ko-KR" altLang="en-US" sz="1400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스튜디오 코딩</a:t>
            </a:r>
            <a:r>
              <a:rPr lang="en-US" altLang="ko-KR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(Java)</a:t>
            </a: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편의성 증대 및 관리 용이</a:t>
            </a:r>
            <a:endParaRPr lang="en-US" altLang="ko-KR" sz="1400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en-US" altLang="ko-KR" sz="14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ThingSpeak</a:t>
            </a:r>
            <a:r>
              <a:rPr lang="en-US" altLang="ko-KR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+ IFTTT </a:t>
            </a:r>
            <a:r>
              <a:rPr lang="ko-KR" altLang="en-US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서비스 연동</a:t>
            </a:r>
            <a:r>
              <a:rPr lang="en-US" altLang="ko-KR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(+)</a:t>
            </a:r>
            <a:endParaRPr lang="en-US" altLang="ko-KR" sz="1400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04382" y="5572166"/>
            <a:ext cx="3740283" cy="40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원하는 모양의 진열대 모델링</a:t>
            </a:r>
            <a:r>
              <a:rPr lang="en-US" altLang="ko-KR" sz="1400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&amp;</a:t>
            </a:r>
            <a:r>
              <a:rPr lang="ko-KR" altLang="en-US" sz="1400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프린팅</a:t>
            </a:r>
            <a:endParaRPr lang="en-US" altLang="ko-KR" sz="1400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12839" y="1085212"/>
            <a:ext cx="191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(2)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제품 기능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63983" y="1476376"/>
            <a:ext cx="9562631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60000"/>
              </a:lnSpc>
              <a:buAutoNum type="arabicParenR"/>
            </a:pP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사용한 조미료 자동 계량 기능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1" fontAlgn="base">
              <a:lnSpc>
                <a:spcPct val="160000"/>
              </a:lnSpc>
            </a:pP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정밀한 </a:t>
            </a:r>
            <a:r>
              <a:rPr lang="ko-KR" altLang="en-US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무게 센서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를 이용해 </a:t>
            </a:r>
            <a:r>
              <a:rPr lang="ko-KR" altLang="en-US" b="1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조미료통을</a:t>
            </a:r>
            <a:r>
              <a:rPr lang="ko-KR" altLang="en-US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꺼내 사용한 조미료의 종류 및 양 측정</a:t>
            </a:r>
            <a:endParaRPr lang="en-US" altLang="ko-KR" b="1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 fontAlgn="base">
              <a:lnSpc>
                <a:spcPct val="160000"/>
              </a:lnSpc>
              <a:buAutoNum type="arabicParenR"/>
            </a:pP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조미료 구분 기능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742950" lvl="1" indent="-285750" fontAlgn="base">
              <a:lnSpc>
                <a:spcPct val="160000"/>
              </a:lnSpc>
              <a:buFontTx/>
              <a:buChar char="-"/>
            </a:pPr>
            <a:r>
              <a:rPr lang="en-US" altLang="ko-KR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3D</a:t>
            </a:r>
            <a:r>
              <a:rPr lang="ko-KR" altLang="en-US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모델링과 </a:t>
            </a:r>
            <a:r>
              <a:rPr lang="ko-KR" altLang="en-US" b="1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프린팅</a:t>
            </a:r>
            <a:r>
              <a:rPr lang="ko-KR" altLang="en-US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을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통해 각기 다른 크기의 맞춤 제작 통과 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‘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해당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’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통만이 들어갈 수 있는 홈의 크기를 가진 진열대 구현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742950" lvl="1" indent="-285750" fontAlgn="base">
              <a:lnSpc>
                <a:spcPct val="160000"/>
              </a:lnSpc>
              <a:buFontTx/>
              <a:buChar char="-"/>
            </a:pPr>
            <a:r>
              <a:rPr lang="ko-KR" altLang="en-US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적외선 센서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를 이용해 통이 진열대에 진열되었는지 확인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742950" lvl="1" indent="-285750" fontAlgn="base">
              <a:lnSpc>
                <a:spcPct val="160000"/>
              </a:lnSpc>
              <a:buFontTx/>
              <a:buChar char="-"/>
            </a:pPr>
            <a:r>
              <a:rPr lang="ko-KR" altLang="en-US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조도 센서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를 이용해 </a:t>
            </a:r>
            <a:r>
              <a:rPr lang="ko-KR" altLang="en-US" b="1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맞는 크기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 통이 진열되었는지 확인</a:t>
            </a:r>
            <a:endParaRPr lang="en-US" altLang="ko-KR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 fontAlgn="base">
              <a:lnSpc>
                <a:spcPct val="160000"/>
              </a:lnSpc>
              <a:buAutoNum type="arabicParenR"/>
            </a:pP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한 달 간 사용한 조미료 총량 분석 및 평가 기능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742950" lvl="1" indent="-285750" fontAlgn="base">
              <a:lnSpc>
                <a:spcPct val="160000"/>
              </a:lnSpc>
              <a:buFontTx/>
              <a:buChar char="-"/>
            </a:pPr>
            <a:r>
              <a:rPr lang="en-US" altLang="ko-KR" b="1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ThingSpeak</a:t>
            </a:r>
            <a:r>
              <a:rPr lang="ko-KR" altLang="en-US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를 이용해 사용한 조미료 양의 데이터를 저장</a:t>
            </a:r>
            <a:r>
              <a:rPr lang="en-US" altLang="ko-KR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누적</a:t>
            </a:r>
            <a:r>
              <a:rPr lang="en-US" altLang="ko-KR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분석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비교</a:t>
            </a:r>
            <a:endParaRPr lang="en-US" altLang="ko-KR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 fontAlgn="base">
              <a:lnSpc>
                <a:spcPct val="160000"/>
              </a:lnSpc>
              <a:buAutoNum type="arabicParenR"/>
            </a:pPr>
            <a:r>
              <a:rPr lang="ko-KR" altLang="en-US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스마트폰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어플리케이션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1" fontAlgn="base">
              <a:lnSpc>
                <a:spcPct val="160000"/>
              </a:lnSpc>
            </a:pP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 </a:t>
            </a:r>
            <a:r>
              <a:rPr lang="ko-KR" altLang="en-US" kern="0" dirty="0" err="1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어플을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통해 데이터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 조미료 양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부족한 조미료의 종류 등</a:t>
            </a:r>
            <a:r>
              <a:rPr lang="en-US" altLang="ko-KR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 </a:t>
            </a:r>
            <a:r>
              <a:rPr lang="ko-KR" altLang="en-US" kern="0" dirty="0" smtClean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편리한 조회 가능</a:t>
            </a:r>
            <a:endParaRPr lang="en-US" altLang="ko-KR" kern="0" dirty="0" smtClean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71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61" y="1091907"/>
            <a:ext cx="360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(3)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구상 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&amp;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구현 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구상도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71" y="1625755"/>
            <a:ext cx="9051135" cy="44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1096" y="509666"/>
            <a:ext cx="1745776" cy="268968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DE67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11594892" y="6265890"/>
            <a:ext cx="597108" cy="592111"/>
          </a:xfrm>
          <a:prstGeom prst="triangle">
            <a:avLst>
              <a:gd name="adj" fmla="val 100000"/>
            </a:avLst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0762" y="18422"/>
            <a:ext cx="2294218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15000"/>
              </a:lnSpc>
            </a:pPr>
            <a:r>
              <a:rPr lang="en-US" altLang="ko-KR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02. </a:t>
            </a:r>
            <a:r>
              <a:rPr lang="ko-KR" altLang="en-US" sz="4400" kern="0" dirty="0">
                <a:ln>
                  <a:solidFill>
                    <a:schemeClr val="tx1">
                      <a:alpha val="11000"/>
                    </a:schemeClr>
                  </a:solidFill>
                </a:ln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본론</a:t>
            </a:r>
            <a:endParaRPr lang="en-US" altLang="ko-KR" sz="4400" kern="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rgbClr val="00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760" y="1091907"/>
            <a:ext cx="41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(3)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구상 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&amp;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구현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– </a:t>
            </a:r>
            <a:r>
              <a:rPr lang="ko-KR" altLang="en-US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모델링</a:t>
            </a:r>
            <a:r>
              <a:rPr lang="en-US" altLang="ko-KR" b="1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&amp;</a:t>
            </a:r>
            <a:r>
              <a:rPr lang="ko-KR" altLang="en-US" b="1" spc="3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프린팅</a:t>
            </a:r>
            <a:endParaRPr lang="ko-KR" altLang="en-US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0" name="그림 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" t="10294" r="6882" b="11397"/>
          <a:stretch/>
        </p:blipFill>
        <p:spPr>
          <a:xfrm>
            <a:off x="718455" y="1968263"/>
            <a:ext cx="4189615" cy="1770612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" t="12265" r="7228" b="14668"/>
          <a:stretch/>
        </p:blipFill>
        <p:spPr>
          <a:xfrm>
            <a:off x="718454" y="4245898"/>
            <a:ext cx="4189615" cy="20199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14484" r="10177"/>
          <a:stretch/>
        </p:blipFill>
        <p:spPr>
          <a:xfrm>
            <a:off x="6068289" y="1968263"/>
            <a:ext cx="5286895" cy="430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7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802</Words>
  <Application>Microsoft Office PowerPoint</Application>
  <PresentationFormat>와이드스크린</PresentationFormat>
  <Paragraphs>143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아리따-돋움(TTF)-SemiBold</vt:lpstr>
      <vt:lpstr>-윤고딕350</vt:lpstr>
      <vt:lpstr>tvN 즐거운이야기 Bold</vt:lpstr>
      <vt:lpstr>-윤고딕320</vt:lpstr>
      <vt:lpstr>맑은 고딕</vt:lpstr>
      <vt:lpstr>아리따-돋움(TTF)-Medium</vt:lpstr>
      <vt:lpstr>-윤고딕340</vt:lpstr>
      <vt:lpstr>a장미다방</vt:lpstr>
      <vt:lpstr>-윤고딕330</vt:lpstr>
      <vt:lpstr>Arial</vt:lpstr>
      <vt:lpstr>아리따-돋움(TTF)-Light</vt:lpstr>
      <vt:lpstr>돋움</vt:lpstr>
      <vt:lpstr>-윤고딕310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Windows 사용자</cp:lastModifiedBy>
  <cp:revision>451</cp:revision>
  <dcterms:created xsi:type="dcterms:W3CDTF">2016-11-29T12:43:39Z</dcterms:created>
  <dcterms:modified xsi:type="dcterms:W3CDTF">2019-04-29T13:52:43Z</dcterms:modified>
</cp:coreProperties>
</file>